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95" d="100"/>
          <a:sy n="95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956FA2-C455-474F-AA3C-EDF405500DB9}" type="datetimeFigureOut">
              <a:rPr lang="fa-IR" smtClean="0"/>
              <a:pPr/>
              <a:t>05/28/1442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E83298-0EC0-4A6F-AF03-F48228077C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56FA2-C455-474F-AA3C-EDF405500DB9}" type="datetimeFigureOut">
              <a:rPr lang="fa-IR" smtClean="0"/>
              <a:pPr/>
              <a:t>05/28/1442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83298-0EC0-4A6F-AF03-F48228077C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56FA2-C455-474F-AA3C-EDF405500DB9}" type="datetimeFigureOut">
              <a:rPr lang="fa-IR" smtClean="0"/>
              <a:pPr/>
              <a:t>05/28/1442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83298-0EC0-4A6F-AF03-F48228077C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56FA2-C455-474F-AA3C-EDF405500DB9}" type="datetimeFigureOut">
              <a:rPr lang="fa-IR" smtClean="0"/>
              <a:pPr/>
              <a:t>05/28/1442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83298-0EC0-4A6F-AF03-F48228077CC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56FA2-C455-474F-AA3C-EDF405500DB9}" type="datetimeFigureOut">
              <a:rPr lang="fa-IR" smtClean="0"/>
              <a:pPr/>
              <a:t>05/28/1442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83298-0EC0-4A6F-AF03-F48228077CC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56FA2-C455-474F-AA3C-EDF405500DB9}" type="datetimeFigureOut">
              <a:rPr lang="fa-IR" smtClean="0"/>
              <a:pPr/>
              <a:t>05/28/1442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83298-0EC0-4A6F-AF03-F48228077CC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56FA2-C455-474F-AA3C-EDF405500DB9}" type="datetimeFigureOut">
              <a:rPr lang="fa-IR" smtClean="0"/>
              <a:pPr/>
              <a:t>05/28/1442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83298-0EC0-4A6F-AF03-F48228077C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56FA2-C455-474F-AA3C-EDF405500DB9}" type="datetimeFigureOut">
              <a:rPr lang="fa-IR" smtClean="0"/>
              <a:pPr/>
              <a:t>05/28/1442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83298-0EC0-4A6F-AF03-F48228077CC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56FA2-C455-474F-AA3C-EDF405500DB9}" type="datetimeFigureOut">
              <a:rPr lang="fa-IR" smtClean="0"/>
              <a:pPr/>
              <a:t>05/28/1442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83298-0EC0-4A6F-AF03-F48228077C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advClick="0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956FA2-C455-474F-AA3C-EDF405500DB9}" type="datetimeFigureOut">
              <a:rPr lang="fa-IR" smtClean="0"/>
              <a:pPr/>
              <a:t>05/28/1442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83298-0EC0-4A6F-AF03-F48228077C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956FA2-C455-474F-AA3C-EDF405500DB9}" type="datetimeFigureOut">
              <a:rPr lang="fa-IR" smtClean="0"/>
              <a:pPr/>
              <a:t>05/28/1442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E83298-0EC0-4A6F-AF03-F48228077CC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956FA2-C455-474F-AA3C-EDF405500DB9}" type="datetimeFigureOut">
              <a:rPr lang="fa-IR" smtClean="0"/>
              <a:pPr/>
              <a:t>05/28/1442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E83298-0EC0-4A6F-AF03-F48228077CC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4000">
    <p:wipe/>
  </p:transition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1?ie=UTF8&amp;field-author=Arun+K.+Garg&amp;text=Arun+K.+Garg&amp;sort=relevancerank&amp;search-alias=book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1?ie=UTF8&amp;field-author=Robin+Wilding&amp;text=Robin+Wilding&amp;sort=relevancerank&amp;search-alias=books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amazon.com/s/ref=dp_byline_sr_book_1?ie=UTF8&amp;field-author=Ravindra+Nanda+BDS++MDS++PhD&amp;text=Ravindra+Nanda+BDS++MDS++PhD&amp;sort=relevancerank&amp;search-alias=book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1?ie=UTF8&amp;field-author=Mirela+Feraru;Nitzan+Bichacho&amp;text=Mirela+Feraru;Nitzan+Bichacho&amp;sort=relevancerank&amp;search-alias=books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ebooks_1?ie=UTF8&amp;field-author=Michael+R.+Markiewicz&amp;text=Michael+R.+Markiewicz&amp;sort=relevancerank&amp;search-alias=digital-text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1?ie=UTF8&amp;field-author=Thomas+M.+Graber+DMD++MSD++PhD++OdontDr++DSc++ScD++MD++FDSRCS%3ci%3e(Eng)%3c/i%3e&amp;text=Thomas+M.+Graber+DMD++MSD++PhD++OdontDr++DSc++ScD++MD++FDSRCS%3ci%3e(Eng)%3c/i%3e&amp;sort=relevancerank&amp;search-alias=books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ey.com/en-us/search?pq=|relevance|author:Carl+Drago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1?ie=UTF8&amp;field-author=Jae+Hyun+Park&amp;text=Jae+Hyun+Park&amp;sort=relevancerank&amp;search-alias=books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1?ie=UTF8&amp;field-author=Mahmoud+Torabinejad+DMD++MSD++PhD&amp;text=Mahmoud+Torabinejad+DMD++MSD++PhD&amp;sort=relevancerank&amp;search-alias=books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iso.ee/cgi-bin/shop/searchbooks.html?author=Bradford+M.+Towne&amp;database=ebooks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cat.org/search?q=au:Riquieri,+Hilton,&amp;qt=hot_author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blackwells.co.uk/bookshop/search/author/Jacques%20Malet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1?ie=UTF8&amp;field-author=Theodore+Eliades&amp;text=Theodore+Eliades&amp;sort=relevancerank&amp;search-alias=book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1?ie=UTF8&amp;field-author=Arndt+Happe&amp;text=Arndt+Happe&amp;sort=relevancerank&amp;search-alias=books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ey.com/en-bh/search?pq=|relevance|author:Greg+J.+Huan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1?ie=UTF8&amp;field-author=Andrea+Ferreira+Zandona&amp;text=Andrea+Ferreira+Zandona&amp;sort=relevancerank&amp;search-alias=books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1?ie=UTF8&amp;field-author=Andi+Setiawan+Budihardja&amp;text=Andi+Setiawan+Budihardja&amp;sort=relevancerank&amp;search-alias=books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کتابخانه مرکزی و مرکز اسناد دانشگاه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34820" name="AutoShape 4" descr="کتابخانه مرکزی و مرکز اسناد دانشگاه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928934"/>
            <a:ext cx="6572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00166" y="857232"/>
            <a:ext cx="64620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/>
                <a:solidFill>
                  <a:schemeClr val="accent3"/>
                </a:solidFill>
              </a:rPr>
              <a:t>دانشگاه علوم پزشکی تبریز</a:t>
            </a:r>
          </a:p>
          <a:p>
            <a:pPr algn="ctr"/>
            <a:r>
              <a:rPr lang="fa-IR" sz="5400" b="1" cap="none" spc="0" dirty="0" smtClean="0">
                <a:ln/>
                <a:solidFill>
                  <a:schemeClr val="accent3"/>
                </a:solidFill>
                <a:effectLst/>
              </a:rPr>
              <a:t>دانشکده دندانپزشکی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5140" y="6000768"/>
            <a:ext cx="2000264" cy="4616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دیماه 1399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650" name="Picture 2" descr="https://images-na.ssl-images-amazon.com/images/I/51oRno6TKAL._SX366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857364"/>
            <a:ext cx="3000396" cy="37147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2976" y="500042"/>
            <a:ext cx="7285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Agency FB" pitchFamily="34" charset="0"/>
              </a:rPr>
              <a:t>Advances in Esthetic Implant Dentistry 1st </a:t>
            </a:r>
            <a:r>
              <a:rPr lang="en-US" sz="2800" b="1" dirty="0" err="1" smtClean="0">
                <a:latin typeface="Agency FB" pitchFamily="34" charset="0"/>
              </a:rPr>
              <a:t>Editiony</a:t>
            </a:r>
            <a:r>
              <a:rPr lang="en-US" sz="2800" b="1" dirty="0" smtClean="0">
                <a:latin typeface="Agency FB" pitchFamily="34" charset="0"/>
              </a:rPr>
              <a:t> 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2018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530" name="Picture 2" descr="https://images-na.ssl-images-amazon.com/images/I/41eZK01j5JL._SX375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857364"/>
            <a:ext cx="3305173" cy="396715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4414" y="428604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gency FB" pitchFamily="34" charset="0"/>
              </a:rPr>
              <a:t>Digital Dentistry: A Comprehensive Reference and       Preview of the Future 1st Edition 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2018 </a:t>
            </a:r>
            <a:endParaRPr lang="en-US" sz="2800" b="1" dirty="0" smtClean="0"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s://images-na.ssl-images-amazon.com/images/I/51PRtKqKJEL._SX37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3116"/>
            <a:ext cx="2771769" cy="335758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857232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/>
              <a:t>  </a:t>
            </a:r>
            <a:r>
              <a:rPr lang="en-US" b="1" dirty="0" smtClean="0"/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r>
              <a:rPr lang="fa-IR" b="1" dirty="0" smtClean="0"/>
              <a:t>/ </a:t>
            </a:r>
            <a:r>
              <a:rPr lang="en-US" sz="2800" b="1" dirty="0" smtClean="0">
                <a:latin typeface="Agency FB" pitchFamily="34" charset="0"/>
              </a:rPr>
              <a:t>3D Printing in Dentistry 1st Edition</a:t>
            </a:r>
            <a:endParaRPr lang="en-US" sz="2800" b="1" dirty="0"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s://images-na.ssl-images-amazon.com/images/I/31l9RL519D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3" y="2000240"/>
            <a:ext cx="2857520" cy="35719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43042" y="571480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latin typeface="Agency FB" pitchFamily="34" charset="0"/>
              </a:rPr>
              <a:t>Handbook of Local Anesthesia 7th Edition  / 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r>
              <a:rPr lang="en-US" sz="2800" b="1" dirty="0" smtClean="0">
                <a:latin typeface="Agency FB" pitchFamily="34" charset="0"/>
              </a:rPr>
              <a:t> </a:t>
            </a:r>
            <a:endParaRPr lang="en-US" sz="2800" b="1" dirty="0"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85992"/>
            <a:ext cx="2928958" cy="35719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71670" y="714356"/>
            <a:ext cx="5232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 </a:t>
            </a:r>
            <a:r>
              <a:rPr lang="en-US" sz="2800" b="1" dirty="0" smtClean="0">
                <a:latin typeface="Agency FB" pitchFamily="34" charset="0"/>
              </a:rPr>
              <a:t>Glossary of Dental </a:t>
            </a:r>
            <a:r>
              <a:rPr lang="en-US" sz="2800" b="1" dirty="0" err="1" smtClean="0">
                <a:latin typeface="Agency FB" pitchFamily="34" charset="0"/>
              </a:rPr>
              <a:t>Implantology</a:t>
            </a:r>
            <a:r>
              <a:rPr lang="en-US" sz="2800" b="1" dirty="0" smtClean="0">
                <a:latin typeface="Agency FB" pitchFamily="34" charset="0"/>
              </a:rPr>
              <a:t>  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2018</a:t>
            </a:r>
            <a:endParaRPr lang="fa-IR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https://media.wiley.com/product_data/coverImage300/59/11192719/1119271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71678"/>
            <a:ext cx="3143272" cy="360044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500042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Agency FB" pitchFamily="34" charset="0"/>
              </a:rPr>
              <a:t>Essential </a:t>
            </a:r>
            <a:r>
              <a:rPr lang="en-US" sz="2800" b="1" dirty="0" err="1" smtClean="0">
                <a:latin typeface="Agency FB" pitchFamily="34" charset="0"/>
              </a:rPr>
              <a:t>Endodontology</a:t>
            </a:r>
            <a:r>
              <a:rPr lang="en-US" sz="2800" b="1" dirty="0" smtClean="0">
                <a:latin typeface="Agency FB" pitchFamily="34" charset="0"/>
              </a:rPr>
              <a:t>: Prevention and Treatment of Apical </a:t>
            </a:r>
            <a:r>
              <a:rPr lang="en-US" sz="2800" b="1" dirty="0" err="1" smtClean="0">
                <a:latin typeface="Agency FB" pitchFamily="34" charset="0"/>
              </a:rPr>
              <a:t>Periodontitis</a:t>
            </a:r>
            <a:r>
              <a:rPr lang="en-US" sz="2800" b="1" dirty="0" smtClean="0">
                <a:latin typeface="Agency FB" pitchFamily="34" charset="0"/>
              </a:rPr>
              <a:t>, 3rd Edition   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6" name="AutoShape 2" descr="The root canal anatomy in permanent dentition (eBook, 2019) [WorldCat.org]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928662" y="714356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gency FB" pitchFamily="34" charset="0"/>
              </a:rPr>
              <a:t>The root canal anatomy in permanent dentition 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1028" name="AutoShape 4" descr="The root canal anatomy in permanent dentition (eBook, 2019) [WorldCat.org]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30" name="Picture 6" descr="The root canal anatomy in permanent dent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7263" y="-890588"/>
            <a:ext cx="1447800" cy="1866901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785926"/>
            <a:ext cx="2786082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71678"/>
            <a:ext cx="29289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071538" y="642918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latin typeface="Agency FB" pitchFamily="34" charset="0"/>
              </a:rPr>
              <a:t>Clinical Approaches in Endodontic</a:t>
            </a:r>
            <a:r>
              <a:rPr lang="fa-IR" sz="2800" b="1" dirty="0" smtClean="0">
                <a:latin typeface="Agency FB" pitchFamily="34" charset="0"/>
              </a:rPr>
              <a:t>   </a:t>
            </a:r>
            <a:r>
              <a:rPr lang="en-US" sz="2800" b="1" dirty="0" smtClean="0">
                <a:latin typeface="Agency FB" pitchFamily="34" charset="0"/>
              </a:rPr>
              <a:t>Regeneration  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770" name="Picture 2" descr="Orthodontic Therapy: Fundamental Treatment Concepts (Color Atlas of Dental Medicin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3116"/>
            <a:ext cx="2786082" cy="35004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85786" y="500042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latin typeface="Agency FB" pitchFamily="34" charset="0"/>
              </a:rPr>
              <a:t>Orthodontic Therapy: Fundamental Treatment Concepts (Color Atlas of Dental Medicine) 1st Edition 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2018 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746" name="Picture 2" descr="https://images-na.ssl-images-amazon.com/images/I/41ZtOwccufL._SX385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85926"/>
            <a:ext cx="3000397" cy="35719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14480" y="571480"/>
            <a:ext cx="5312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gency FB" pitchFamily="34" charset="0"/>
              </a:rPr>
              <a:t>PRF in Facial Esthetics 1st Edition  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6000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 descr="https://images-na.ssl-images-amazon.com/images/I/51VVBjGe61L._SX366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928802"/>
            <a:ext cx="2714644" cy="34290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57290" y="571480"/>
            <a:ext cx="66437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r>
              <a:rPr lang="fa-IR" sz="2800" b="1" dirty="0" smtClean="0">
                <a:latin typeface="Agency FB" pitchFamily="34" charset="0"/>
              </a:rPr>
              <a:t>    / </a:t>
            </a:r>
            <a:r>
              <a:rPr lang="en-US" sz="2800" b="1" dirty="0" smtClean="0">
                <a:latin typeface="Agency FB" pitchFamily="34" charset="0"/>
              </a:rPr>
              <a:t>Harrison's </a:t>
            </a:r>
            <a:r>
              <a:rPr lang="en-US" sz="2800" b="1" dirty="0">
                <a:latin typeface="Agency FB" pitchFamily="34" charset="0"/>
              </a:rPr>
              <a:t>Principles of Internal </a:t>
            </a:r>
            <a:r>
              <a:rPr lang="en-US" sz="2800" b="1" dirty="0" smtClean="0">
                <a:latin typeface="Agency FB" pitchFamily="34" charset="0"/>
              </a:rPr>
              <a:t>Medicine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22" name="Picture 2" descr="https://images-na.ssl-images-amazon.com/images/I/41f3ueEjdDL._SX38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3116"/>
            <a:ext cx="3071834" cy="378621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28662" y="571480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gency FB" pitchFamily="34" charset="0"/>
              </a:rPr>
              <a:t>The Ortho-</a:t>
            </a:r>
            <a:r>
              <a:rPr lang="en-US" sz="2800" b="1" dirty="0" err="1" smtClean="0">
                <a:latin typeface="Agency FB" pitchFamily="34" charset="0"/>
              </a:rPr>
              <a:t>Perio</a:t>
            </a:r>
            <a:r>
              <a:rPr lang="en-US" sz="2800" b="1" dirty="0" smtClean="0">
                <a:latin typeface="Agency FB" pitchFamily="34" charset="0"/>
              </a:rPr>
              <a:t> Patient: Clinical Evidence &amp; Therapeutic Guidelines 1st Edition  /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r>
              <a:rPr lang="en-US" sz="2800" b="1" dirty="0" smtClean="0">
                <a:latin typeface="Agency FB" pitchFamily="34" charset="0"/>
              </a:rPr>
              <a:t> </a:t>
            </a:r>
            <a:endParaRPr lang="en-US" sz="2800" b="1" dirty="0"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9698" name="Picture 2" descr="Essentials of Dental Photography | BDS Ahmad, Irfan |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785926"/>
            <a:ext cx="3000396" cy="37147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28794" y="714356"/>
            <a:ext cx="5386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 </a:t>
            </a:r>
            <a:r>
              <a:rPr lang="en-US" sz="2800" b="1" dirty="0" smtClean="0">
                <a:latin typeface="Agency FB" pitchFamily="34" charset="0"/>
              </a:rPr>
              <a:t>Essentials of Dental Photography  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2019 </a:t>
            </a:r>
            <a:endParaRPr lang="fa-IR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7890" name="Picture 2" descr="Front 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357430"/>
            <a:ext cx="2500330" cy="32147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4348" y="428604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gency FB" pitchFamily="34" charset="0"/>
              </a:rPr>
              <a:t>Craniofacial 3D Imaging: Current Concepts in Orthodontics and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r>
              <a:rPr lang="en-US" sz="2800" b="1" dirty="0" smtClean="0">
                <a:latin typeface="Agency FB" pitchFamily="34" charset="0"/>
              </a:rPr>
              <a:t> </a:t>
            </a:r>
            <a:r>
              <a:rPr lang="fa-IR" sz="2800" b="1" dirty="0" smtClean="0">
                <a:latin typeface="Agency FB" pitchFamily="34" charset="0"/>
              </a:rPr>
              <a:t>/  </a:t>
            </a:r>
            <a:r>
              <a:rPr lang="en-US" sz="2800" b="1" dirty="0" smtClean="0">
                <a:latin typeface="Agency FB" pitchFamily="34" charset="0"/>
              </a:rPr>
              <a:t>oral and Maxillofacial Surgery </a:t>
            </a:r>
            <a:endParaRPr lang="en-US" sz="2800" b="1" dirty="0"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6866" name="Picture 2" descr="http://www.bristol.ac.uk/media-library/sites/dental/research/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14554"/>
            <a:ext cx="2571768" cy="31432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00100" y="785794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gency FB" pitchFamily="34" charset="0"/>
              </a:rPr>
              <a:t>Postgraduate Notes in Orthodontics  8th Edition 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2019 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https://images-na.ssl-images-amazon.com/images/I/41EqeiAHgGL._SX38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00240"/>
            <a:ext cx="2714644" cy="325277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71538" y="714356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gency FB" pitchFamily="34" charset="0"/>
              </a:rPr>
              <a:t>Full-Arch Implant Rehabilitation 1st Edition </a:t>
            </a:r>
          </a:p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by</a:t>
            </a:r>
            <a:r>
              <a:rPr lang="en-US" sz="2800" b="1" dirty="0" smtClean="0">
                <a:latin typeface="Agency FB" pitchFamily="34" charset="0"/>
              </a:rPr>
              <a:t> </a:t>
            </a:r>
            <a:r>
              <a:rPr lang="en-US" sz="2800" b="1" i="1" dirty="0" err="1" smtClean="0">
                <a:solidFill>
                  <a:srgbClr val="00B0F0"/>
                </a:solidFill>
                <a:latin typeface="Agency FB" pitchFamily="34" charset="0"/>
                <a:hlinkClick r:id="rId3"/>
              </a:rPr>
              <a:t>Arun</a:t>
            </a:r>
            <a:r>
              <a:rPr lang="en-US" sz="2800" b="1" i="1" dirty="0" smtClean="0">
                <a:solidFill>
                  <a:srgbClr val="00B0F0"/>
                </a:solidFill>
                <a:latin typeface="Agency FB" pitchFamily="34" charset="0"/>
                <a:hlinkClick r:id="rId3"/>
              </a:rPr>
              <a:t> K. </a:t>
            </a:r>
            <a:r>
              <a:rPr lang="en-US" sz="2800" b="1" i="1" dirty="0" err="1" smtClean="0">
                <a:latin typeface="Agency FB" pitchFamily="34" charset="0"/>
                <a:hlinkClick r:id="rId3"/>
              </a:rPr>
              <a:t>Garg</a:t>
            </a:r>
            <a:r>
              <a:rPr lang="en-US" sz="2800" b="1" dirty="0" smtClean="0">
                <a:latin typeface="Agency FB" pitchFamily="34" charset="0"/>
              </a:rPr>
              <a:t>/ 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28" y="785794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gency FB" pitchFamily="34" charset="0"/>
              </a:rPr>
              <a:t>Jatin</a:t>
            </a:r>
            <a:r>
              <a:rPr lang="en-US" sz="2800" b="1" dirty="0" smtClean="0">
                <a:latin typeface="Agency FB" pitchFamily="34" charset="0"/>
              </a:rPr>
              <a:t> Shah's Head and Neck Surgery and Oncology, 5th </a:t>
            </a:r>
            <a:r>
              <a:rPr lang="fa-IR" sz="2800" b="1" dirty="0" smtClean="0">
                <a:latin typeface="Agency FB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r>
              <a:rPr lang="en-US" sz="2800" b="1" dirty="0" smtClean="0">
                <a:latin typeface="Agency FB" pitchFamily="34" charset="0"/>
              </a:rPr>
              <a:t> </a:t>
            </a:r>
            <a:r>
              <a:rPr lang="fa-IR" sz="2800" b="1" dirty="0" smtClean="0">
                <a:latin typeface="Agency FB" pitchFamily="34" charset="0"/>
              </a:rPr>
              <a:t>   / </a:t>
            </a:r>
            <a:r>
              <a:rPr lang="en-US" sz="2800" b="1" dirty="0" smtClean="0">
                <a:latin typeface="Agency FB" pitchFamily="34" charset="0"/>
              </a:rPr>
              <a:t> Edition  </a:t>
            </a:r>
            <a:r>
              <a:rPr lang="en-US" sz="2800" b="1" i="1" dirty="0" smtClean="0">
                <a:latin typeface="Agency FB" pitchFamily="34" charset="0"/>
              </a:rPr>
              <a:t>by</a:t>
            </a:r>
            <a:r>
              <a:rPr lang="en-US" sz="2800" b="1" i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Agency FB" pitchFamily="34" charset="0"/>
              </a:rPr>
              <a:t>Jatin</a:t>
            </a:r>
            <a:r>
              <a:rPr lang="en-US" sz="2800" b="1" i="1" dirty="0" smtClean="0">
                <a:solidFill>
                  <a:srgbClr val="00B0F0"/>
                </a:solidFill>
                <a:latin typeface="Agency FB" pitchFamily="34" charset="0"/>
              </a:rPr>
              <a:t> P. Shah</a:t>
            </a:r>
            <a:endParaRPr lang="en-US" sz="2800" b="1" i="1" dirty="0">
              <a:solidFill>
                <a:srgbClr val="00B0F0"/>
              </a:solidFill>
              <a:latin typeface="Agency FB" pitchFamily="34" charset="0"/>
            </a:endParaRPr>
          </a:p>
        </p:txBody>
      </p:sp>
      <p:pic>
        <p:nvPicPr>
          <p:cNvPr id="5122" name="Picture 2" descr="cover image - Jatin Shah's Head and Neck Surgery and Oncology,5th Ed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357430"/>
            <a:ext cx="2857520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over image - Management of Temporomandibular Disorders and Occlusion,8th Ed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071678"/>
            <a:ext cx="2571768" cy="306229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4414" y="571480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latin typeface="Agency FB" pitchFamily="34" charset="0"/>
              </a:rPr>
              <a:t>Management of </a:t>
            </a:r>
            <a:r>
              <a:rPr lang="en-US" sz="2800" b="1" dirty="0" err="1" smtClean="0">
                <a:latin typeface="Agency FB" pitchFamily="34" charset="0"/>
              </a:rPr>
              <a:t>Temporomandibular</a:t>
            </a:r>
            <a:r>
              <a:rPr lang="en-US" sz="2800" b="1" dirty="0" smtClean="0">
                <a:latin typeface="Agency FB" pitchFamily="34" charset="0"/>
              </a:rPr>
              <a:t> Disorders and </a:t>
            </a:r>
            <a:r>
              <a:rPr lang="fa-IR" sz="2800" b="1" dirty="0" smtClean="0">
                <a:latin typeface="Agency FB" pitchFamily="34" charset="0"/>
              </a:rPr>
              <a:t> </a:t>
            </a:r>
            <a:r>
              <a:rPr lang="en-US" sz="2800" b="1" dirty="0" smtClean="0">
                <a:latin typeface="Agency FB" pitchFamily="34" charset="0"/>
              </a:rPr>
              <a:t>occlusion, 8th Edition </a:t>
            </a:r>
            <a:r>
              <a:rPr lang="en-US" sz="2800" b="1" i="1" dirty="0" smtClean="0">
                <a:latin typeface="Agency FB" pitchFamily="34" charset="0"/>
              </a:rPr>
              <a:t>by</a:t>
            </a:r>
            <a:r>
              <a:rPr lang="en-US" sz="2800" b="1" i="1" dirty="0" smtClean="0">
                <a:solidFill>
                  <a:srgbClr val="00B0F0"/>
                </a:solidFill>
                <a:latin typeface="Agency FB" pitchFamily="34" charset="0"/>
              </a:rPr>
              <a:t> Jeffrey P. </a:t>
            </a:r>
            <a:r>
              <a:rPr lang="en-US" sz="2800" b="1" i="1" dirty="0" err="1" smtClean="0">
                <a:solidFill>
                  <a:srgbClr val="00B0F0"/>
                </a:solidFill>
                <a:latin typeface="Agency FB" pitchFamily="34" charset="0"/>
              </a:rPr>
              <a:t>Okeson</a:t>
            </a:r>
            <a:r>
              <a:rPr lang="en-US" sz="2800" b="1" dirty="0" smtClean="0">
                <a:latin typeface="Agency FB" pitchFamily="34" charset="0"/>
              </a:rPr>
              <a:t> </a:t>
            </a:r>
            <a:endParaRPr lang="en-US" sz="2800" b="1" dirty="0"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7290" y="785794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 smtClean="0">
                <a:latin typeface="Agency FB" pitchFamily="34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r>
              <a:rPr lang="fa-IR" sz="2800" b="1" dirty="0" smtClean="0">
                <a:latin typeface="Agency FB" pitchFamily="34" charset="0"/>
              </a:rPr>
              <a:t>/ </a:t>
            </a:r>
            <a:r>
              <a:rPr lang="en-US" sz="2800" b="1" dirty="0" smtClean="0">
                <a:latin typeface="Agency FB" pitchFamily="34" charset="0"/>
              </a:rPr>
              <a:t>Veneers</a:t>
            </a:r>
            <a:r>
              <a:rPr lang="fa-IR" sz="2800" b="1" dirty="0" smtClean="0">
                <a:latin typeface="Agency FB" pitchFamily="34" charset="0"/>
              </a:rPr>
              <a:t> </a:t>
            </a:r>
            <a:r>
              <a:rPr lang="en-US" sz="2800" b="1" dirty="0" smtClean="0">
                <a:latin typeface="Agency FB" pitchFamily="34" charset="0"/>
              </a:rPr>
              <a:t>Esthetic Oral Rehabilitation with</a:t>
            </a:r>
            <a:endParaRPr lang="en-US" sz="2800" b="1" dirty="0">
              <a:latin typeface="Agency FB" pitchFamily="34" charset="0"/>
            </a:endParaRPr>
          </a:p>
        </p:txBody>
      </p:sp>
      <p:pic>
        <p:nvPicPr>
          <p:cNvPr id="3074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428868"/>
            <a:ext cx="2643206" cy="30718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https://images-na.ssl-images-amazon.com/images/I/415fANBET1L._SX348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71678"/>
            <a:ext cx="3000396" cy="346709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57224" y="428604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latin typeface="Agency FB" pitchFamily="34" charset="0"/>
              </a:rPr>
              <a:t>Case Guides to Complete and Partial Denture  </a:t>
            </a:r>
            <a:r>
              <a:rPr lang="en-US" sz="2800" b="1" dirty="0" err="1" smtClean="0">
                <a:latin typeface="Agency FB" pitchFamily="34" charset="0"/>
              </a:rPr>
              <a:t>prosthodontics</a:t>
            </a:r>
            <a:endParaRPr lang="en-US" sz="2800" b="1" dirty="0" smtClean="0">
              <a:latin typeface="Agency FB" pitchFamily="34" charset="0"/>
            </a:endParaRPr>
          </a:p>
          <a:p>
            <a:pPr algn="ctr" rtl="0"/>
            <a:r>
              <a:rPr lang="en-US" sz="2800" b="1" dirty="0" smtClean="0">
                <a:latin typeface="Agency FB" pitchFamily="34" charset="0"/>
              </a:rPr>
              <a:t> 1st Edition by </a:t>
            </a:r>
            <a:r>
              <a:rPr lang="en-US" sz="2800" b="1" i="1" dirty="0" smtClean="0">
                <a:latin typeface="Agency FB" pitchFamily="34" charset="0"/>
                <a:hlinkClick r:id="rId3"/>
              </a:rPr>
              <a:t>Robin Wilding</a:t>
            </a:r>
            <a:r>
              <a:rPr lang="en-US" sz="2800" b="1" i="1" dirty="0" smtClean="0">
                <a:latin typeface="Agency FB" pitchFamily="34" charset="0"/>
              </a:rPr>
              <a:t> </a:t>
            </a:r>
            <a:r>
              <a:rPr lang="en-US" sz="2800" b="1" dirty="0" smtClean="0">
                <a:latin typeface="Agency FB" pitchFamily="34" charset="0"/>
              </a:rPr>
              <a:t>/ 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76" y="714356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gency FB" pitchFamily="34" charset="0"/>
              </a:rPr>
              <a:t>Temporary Anchorage Devices in Orthodontics 2nd Edition</a:t>
            </a:r>
          </a:p>
          <a:p>
            <a:pPr algn="ctr"/>
            <a:r>
              <a:rPr lang="en-US" sz="2800" b="1" dirty="0" smtClean="0">
                <a:latin typeface="Agency FB" pitchFamily="34" charset="0"/>
              </a:rPr>
              <a:t>by </a:t>
            </a:r>
            <a:r>
              <a:rPr lang="en-US" sz="2800" b="1" i="1" dirty="0" err="1" smtClean="0">
                <a:latin typeface="Agency FB" pitchFamily="34" charset="0"/>
                <a:hlinkClick r:id="rId2"/>
              </a:rPr>
              <a:t>Ravindra</a:t>
            </a:r>
            <a:r>
              <a:rPr lang="en-US" sz="2800" b="1" i="1" dirty="0" smtClean="0">
                <a:latin typeface="Agency FB" pitchFamily="34" charset="0"/>
                <a:hlinkClick r:id="rId2"/>
              </a:rPr>
              <a:t> Nanda</a:t>
            </a:r>
            <a:r>
              <a:rPr lang="en-US" sz="2800" b="1" i="1" dirty="0" smtClean="0">
                <a:latin typeface="Agency FB" pitchFamily="34" charset="0"/>
              </a:rPr>
              <a:t> </a:t>
            </a:r>
            <a:r>
              <a:rPr lang="en-US" sz="2800" b="1" dirty="0" smtClean="0">
                <a:latin typeface="Agency FB" pitchFamily="34" charset="0"/>
              </a:rPr>
              <a:t>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2021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10242" name="Picture 2" descr="https://images-na.ssl-images-amazon.com/images/I/41IyCeByCiL._SX403_BO1,204,203,2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214554"/>
            <a:ext cx="3000397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s://images-na.ssl-images-amazon.com/images/I/514leh1EAD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285992"/>
            <a:ext cx="2500331" cy="31432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71538" y="100010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gency FB" pitchFamily="34" charset="0"/>
              </a:rPr>
              <a:t>Misch's</a:t>
            </a:r>
            <a:r>
              <a:rPr lang="en-US" sz="2800" b="1" dirty="0" smtClean="0">
                <a:latin typeface="Agency FB" pitchFamily="34" charset="0"/>
              </a:rPr>
              <a:t> Contemporary Implant Dentistry /  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18" name="Picture 2" descr="https://images-na.ssl-images-amazon.com/images/I/41YhMSeYrGL._SX366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928802"/>
            <a:ext cx="2714644" cy="353853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2976" y="642918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a-IR" b="1" dirty="0" smtClean="0"/>
              <a:t>  </a:t>
            </a:r>
            <a:r>
              <a:rPr lang="en-US" b="1" dirty="0" smtClean="0"/>
              <a:t> </a:t>
            </a:r>
            <a:r>
              <a:rPr lang="en-US" sz="2800" b="1" dirty="0" err="1" smtClean="0">
                <a:latin typeface="Agency FB" pitchFamily="34" charset="0"/>
              </a:rPr>
              <a:t>Dentofacial</a:t>
            </a:r>
            <a:r>
              <a:rPr lang="en-US" sz="2800" b="1" dirty="0" smtClean="0">
                <a:latin typeface="Agency FB" pitchFamily="34" charset="0"/>
              </a:rPr>
              <a:t> Esthetics: From Macro to Micro 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r>
              <a:rPr lang="en-US" b="1" dirty="0" smtClean="0"/>
              <a:t> </a:t>
            </a:r>
            <a:endParaRPr lang="en-US" b="1" dirty="0"/>
          </a:p>
        </p:txBody>
      </p:sp>
    </p:spTree>
  </p:cSld>
  <p:clrMapOvr>
    <a:masterClrMapping/>
  </p:clrMapOvr>
  <p:transition spd="slow" advClick="0" advTm="4000"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 descr="Bellows, Jan - Small Animal Dental Equipment, Materials, and Techniques, 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00306"/>
            <a:ext cx="2714644" cy="32956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28728" y="928670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Agency FB" pitchFamily="34" charset="0"/>
              </a:rPr>
              <a:t>Small Animal Dental Equipment, Materials, and </a:t>
            </a:r>
            <a:r>
              <a:rPr lang="fa-IR" sz="2800" b="1" dirty="0" smtClean="0">
                <a:latin typeface="Agency FB" pitchFamily="34" charset="0"/>
              </a:rPr>
              <a:t> </a:t>
            </a:r>
            <a:r>
              <a:rPr lang="en-US" sz="2800" b="1" dirty="0" smtClean="0">
                <a:latin typeface="Agency FB" pitchFamily="34" charset="0"/>
              </a:rPr>
              <a:t>Techniques by 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Bellows, Jan</a:t>
            </a:r>
            <a:r>
              <a:rPr lang="en-US" sz="2800" b="1" dirty="0" smtClean="0">
                <a:latin typeface="Agency FB" pitchFamily="34" charset="0"/>
              </a:rPr>
              <a:t> /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https://images-na.ssl-images-amazon.com/images/I/51R3cx+FmkL._SX35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3116"/>
            <a:ext cx="2857520" cy="36433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285728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latin typeface="Agency FB" pitchFamily="34" charset="0"/>
              </a:rPr>
              <a:t>Dental Visualization: A Practical Approach to Digital Photography and Workflow 1st Edition</a:t>
            </a:r>
          </a:p>
          <a:p>
            <a:pPr algn="ctr" rtl="0"/>
            <a:r>
              <a:rPr lang="en-US" sz="2800" b="1" dirty="0" smtClean="0">
                <a:latin typeface="Agency FB" pitchFamily="34" charset="0"/>
              </a:rPr>
              <a:t>by </a:t>
            </a:r>
            <a:r>
              <a:rPr lang="en-US" sz="2800" b="1" i="1" dirty="0" err="1" smtClean="0">
                <a:latin typeface="Agency FB" pitchFamily="34" charset="0"/>
                <a:hlinkClick r:id="rId3"/>
              </a:rPr>
              <a:t>Mirela</a:t>
            </a:r>
            <a:r>
              <a:rPr lang="en-US" sz="2800" b="1" i="1" dirty="0" smtClean="0">
                <a:latin typeface="Agency FB" pitchFamily="34" charset="0"/>
                <a:hlinkClick r:id="rId3"/>
              </a:rPr>
              <a:t> </a:t>
            </a:r>
            <a:r>
              <a:rPr lang="en-US" sz="2800" b="1" i="1" dirty="0" err="1" smtClean="0">
                <a:latin typeface="Agency FB" pitchFamily="34" charset="0"/>
                <a:hlinkClick r:id="rId3"/>
              </a:rPr>
              <a:t>Feraru;Nitzan</a:t>
            </a:r>
            <a:r>
              <a:rPr lang="en-US" sz="2800" b="1" i="1" dirty="0" smtClean="0">
                <a:latin typeface="Agency FB" pitchFamily="34" charset="0"/>
                <a:hlinkClick r:id="rId3"/>
              </a:rPr>
              <a:t> </a:t>
            </a:r>
            <a:r>
              <a:rPr lang="en-US" sz="2800" b="1" i="1" dirty="0" err="1" smtClean="0">
                <a:latin typeface="Agency FB" pitchFamily="34" charset="0"/>
                <a:hlinkClick r:id="rId3"/>
              </a:rPr>
              <a:t>Bichacho</a:t>
            </a:r>
            <a:r>
              <a:rPr lang="en-US" sz="2800" b="1" i="1" dirty="0" smtClean="0">
                <a:latin typeface="Agency FB" pitchFamily="34" charset="0"/>
              </a:rPr>
              <a:t> /  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2018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cover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https://images-na.ssl-images-amazon.com/images/I/41Mgagi4NrL._SX331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71678"/>
            <a:ext cx="2714644" cy="35004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4348" y="428604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latin typeface="Agency FB" pitchFamily="34" charset="0"/>
              </a:rPr>
              <a:t>Orthodontics for Oral and Maxillofacial Surgery Patient, An Issue of Oral and Maxillofacial Surgery Clinics of North America</a:t>
            </a:r>
          </a:p>
          <a:p>
            <a:pPr algn="ctr" rtl="0"/>
            <a:r>
              <a:rPr lang="fa-IR" sz="2800" dirty="0" smtClean="0"/>
              <a:t> </a:t>
            </a:r>
            <a:r>
              <a:rPr lang="en-US" sz="2800" dirty="0" smtClean="0"/>
              <a:t>by </a:t>
            </a:r>
            <a:r>
              <a:rPr lang="en-US" sz="2800" i="1" dirty="0" smtClean="0">
                <a:hlinkClick r:id="rId3"/>
              </a:rPr>
              <a:t>Michael R. </a:t>
            </a:r>
            <a:r>
              <a:rPr lang="en-US" sz="2800" i="1" dirty="0" err="1" smtClean="0">
                <a:hlinkClick r:id="rId3"/>
              </a:rPr>
              <a:t>Markiewicz</a:t>
            </a:r>
            <a:r>
              <a:rPr lang="en-US" sz="2800" b="1" dirty="0" smtClean="0">
                <a:latin typeface="Agency FB" pitchFamily="34" charset="0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  2020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s://images-na.ssl-images-amazon.com/images/I/41J5DRHGQTL._SX361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3116"/>
            <a:ext cx="2857520" cy="342902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57290" y="642918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err="1" smtClean="0">
                <a:latin typeface="Agency FB" pitchFamily="34" charset="0"/>
              </a:rPr>
              <a:t>Dentofacial</a:t>
            </a:r>
            <a:r>
              <a:rPr lang="en-US" sz="2800" b="1" dirty="0" smtClean="0">
                <a:latin typeface="Agency FB" pitchFamily="34" charset="0"/>
              </a:rPr>
              <a:t> Orthopedics with Functional Appliances 2nd Edition </a:t>
            </a:r>
            <a:r>
              <a:rPr lang="en-US" sz="2800" dirty="0" smtClean="0">
                <a:latin typeface="Agency FB" pitchFamily="34" charset="0"/>
              </a:rPr>
              <a:t>by </a:t>
            </a:r>
            <a:r>
              <a:rPr lang="en-US" sz="2800" b="1" i="1" dirty="0" smtClean="0">
                <a:latin typeface="Agency FB" pitchFamily="34" charset="0"/>
                <a:hlinkClick r:id="rId3"/>
              </a:rPr>
              <a:t>Thomas M. Graber</a:t>
            </a:r>
            <a:r>
              <a:rPr lang="en-US" sz="2800" b="1" i="1" dirty="0" smtClean="0">
                <a:latin typeface="Agency FB" pitchFamily="34" charset="0"/>
              </a:rPr>
              <a:t> /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1997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s://media.wiley.com/product_data/coverImage300/14/11195381/1119538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071678"/>
            <a:ext cx="2857500" cy="36623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2976" y="357166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Agency FB" pitchFamily="34" charset="0"/>
              </a:rPr>
              <a:t>Implant Restorations: A Step-by-Step Guide, 4th </a:t>
            </a:r>
            <a:r>
              <a:rPr lang="fa-IR" sz="2800" b="1" dirty="0" smtClean="0">
                <a:latin typeface="Agency FB" pitchFamily="34" charset="0"/>
              </a:rPr>
              <a:t> </a:t>
            </a:r>
            <a:r>
              <a:rPr lang="en-US" sz="2800" b="1" dirty="0" smtClean="0">
                <a:latin typeface="Agency FB" pitchFamily="34" charset="0"/>
              </a:rPr>
              <a:t>Edition  by </a:t>
            </a:r>
            <a:r>
              <a:rPr lang="en-US" sz="2800" b="1" i="1" dirty="0" smtClean="0">
                <a:latin typeface="Agency FB" pitchFamily="34" charset="0"/>
                <a:hlinkClick r:id="rId3"/>
              </a:rPr>
              <a:t>Carl </a:t>
            </a:r>
            <a:r>
              <a:rPr lang="en-US" sz="2800" b="1" i="1" dirty="0" err="1" smtClean="0">
                <a:latin typeface="Agency FB" pitchFamily="34" charset="0"/>
                <a:hlinkClick r:id="rId3"/>
              </a:rPr>
              <a:t>Drago</a:t>
            </a:r>
            <a:r>
              <a:rPr lang="en-US" sz="2800" b="1" i="1" dirty="0" smtClean="0">
                <a:latin typeface="Agency FB" pitchFamily="34" charset="0"/>
              </a:rPr>
              <a:t> /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endParaRPr lang="en-US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Front 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357430"/>
            <a:ext cx="2571768" cy="31432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00166" y="1000108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gency FB" pitchFamily="34" charset="0"/>
              </a:rPr>
              <a:t>Sobotta</a:t>
            </a:r>
            <a:r>
              <a:rPr lang="en-US" sz="2800" b="1" dirty="0" smtClean="0">
                <a:latin typeface="Agency FB" pitchFamily="34" charset="0"/>
              </a:rPr>
              <a:t>  Atlas of Anatomy/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2018</a:t>
            </a:r>
            <a:endParaRPr lang="fa-IR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Soft Tissues and Pink Esthetics in Implant Thera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071678"/>
            <a:ext cx="2786082" cy="342902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85852" y="785794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latin typeface="Agency FB" pitchFamily="34" charset="0"/>
              </a:rPr>
              <a:t>Soft Tissues and Pink Esthetics in Implant Therapy/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endParaRPr lang="fa-IR" sz="2800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https://images-na.ssl-images-amazon.com/images/I/51cFPIo8LiL._SX371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928802"/>
            <a:ext cx="2786082" cy="360996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2976" y="428604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latin typeface="Agency FB" pitchFamily="34" charset="0"/>
              </a:rPr>
              <a:t>Temporary Anchorage Devices in Clinical Orthodontics</a:t>
            </a:r>
          </a:p>
          <a:p>
            <a:pPr algn="ctr" rtl="0"/>
            <a:r>
              <a:rPr lang="fa-IR" sz="2800" b="1" dirty="0" smtClean="0">
                <a:latin typeface="Agency FB" pitchFamily="34" charset="0"/>
              </a:rPr>
              <a:t> </a:t>
            </a:r>
            <a:r>
              <a:rPr lang="en-US" sz="2800" b="1" dirty="0" smtClean="0">
                <a:latin typeface="Agency FB" pitchFamily="34" charset="0"/>
              </a:rPr>
              <a:t>1st Edition by </a:t>
            </a:r>
            <a:r>
              <a:rPr lang="en-US" sz="2800" b="1" i="1" u="sng" dirty="0" smtClean="0">
                <a:latin typeface="Agency FB" pitchFamily="34" charset="0"/>
                <a:hlinkClick r:id="rId3"/>
              </a:rPr>
              <a:t>Jae Hyun Park</a:t>
            </a:r>
            <a:r>
              <a:rPr lang="en-US" sz="2800" b="1" i="1" u="sng" dirty="0" smtClean="0">
                <a:latin typeface="Agency FB" pitchFamily="34" charset="0"/>
              </a:rPr>
              <a:t> </a:t>
            </a:r>
            <a:r>
              <a:rPr lang="en-US" sz="2800" b="1" i="1" dirty="0" smtClean="0">
                <a:latin typeface="Agency FB" pitchFamily="34" charset="0"/>
              </a:rPr>
              <a:t>/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endParaRPr lang="en-US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2468" name="Picture 4" descr="https://images-na.ssl-images-amazon.com/images/I/416Oske2RU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357430"/>
            <a:ext cx="2571767" cy="33242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2976" y="571480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latin typeface="Agency FB" pitchFamily="34" charset="0"/>
              </a:rPr>
              <a:t>Endodontics</a:t>
            </a:r>
            <a:r>
              <a:rPr lang="en-US" sz="2800" b="1" dirty="0" smtClean="0">
                <a:latin typeface="Agency FB" pitchFamily="34" charset="0"/>
              </a:rPr>
              <a:t>: Principles and Practice 6th Edition</a:t>
            </a:r>
          </a:p>
          <a:p>
            <a:pPr algn="ctr" rtl="0"/>
            <a:r>
              <a:rPr lang="en-US" sz="2800" dirty="0" smtClean="0">
                <a:latin typeface="Agency FB" pitchFamily="34" charset="0"/>
              </a:rPr>
              <a:t>by </a:t>
            </a:r>
            <a:r>
              <a:rPr lang="en-US" sz="2800" b="1" i="1" dirty="0" err="1" smtClean="0">
                <a:latin typeface="Agency FB" pitchFamily="34" charset="0"/>
                <a:hlinkClick r:id="rId3"/>
              </a:rPr>
              <a:t>Mahmoud</a:t>
            </a:r>
            <a:r>
              <a:rPr lang="en-US" sz="2800" b="1" i="1" dirty="0" smtClean="0">
                <a:latin typeface="Agency FB" pitchFamily="34" charset="0"/>
                <a:hlinkClick r:id="rId3"/>
              </a:rPr>
              <a:t> </a:t>
            </a:r>
            <a:r>
              <a:rPr lang="en-US" sz="2800" b="1" i="1" dirty="0" err="1" smtClean="0">
                <a:latin typeface="Agency FB" pitchFamily="34" charset="0"/>
                <a:hlinkClick r:id="rId3"/>
              </a:rPr>
              <a:t>Torabinejad</a:t>
            </a:r>
            <a:r>
              <a:rPr lang="en-US" sz="2800" b="1" i="1" dirty="0" smtClean="0">
                <a:latin typeface="Agency FB" pitchFamily="34" charset="0"/>
              </a:rPr>
              <a:t>/ 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2021</a:t>
            </a:r>
            <a:endParaRPr lang="en-US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The Orthodontic Mini-implant Clinical Hand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14554"/>
            <a:ext cx="2500330" cy="307183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85852" y="928670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Agency FB" pitchFamily="34" charset="0"/>
                <a:cs typeface="Aparajita" pitchFamily="34" charset="0"/>
              </a:rPr>
              <a:t>The Orthodontic Mini-implant Clinical Handbook /  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</a:p>
          <a:p>
            <a:endParaRPr lang="en-US" b="1" dirty="0" smtClean="0"/>
          </a:p>
          <a:p>
            <a:pPr algn="ctr"/>
            <a:r>
              <a:rPr lang="en-US" b="1" dirty="0" smtClean="0"/>
              <a:t> </a:t>
            </a:r>
            <a:endParaRPr lang="en-US" b="1" dirty="0"/>
          </a:p>
        </p:txBody>
      </p:sp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42" name="Picture 2" descr="Neurotoxins and Fillers in Facial Esthetic Surg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000240"/>
            <a:ext cx="2676525" cy="316705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57290" y="500042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gency FB" pitchFamily="34" charset="0"/>
              </a:rPr>
              <a:t>Neurotoxins and Fillers in Facial Esthetic Surgery</a:t>
            </a:r>
          </a:p>
          <a:p>
            <a:pPr algn="ctr" rtl="0"/>
            <a:r>
              <a:rPr lang="en-US" sz="2800" b="1" dirty="0" smtClean="0">
                <a:latin typeface="Agency FB" pitchFamily="34" charset="0"/>
              </a:rPr>
              <a:t>by </a:t>
            </a:r>
            <a:r>
              <a:rPr lang="en-US" sz="2800" b="1" dirty="0" smtClean="0">
                <a:latin typeface="Agency FB" pitchFamily="34" charset="0"/>
                <a:hlinkClick r:id="rId3" tooltip="Bradford M. Towne"/>
              </a:rPr>
              <a:t>Bradford M. Towne</a:t>
            </a:r>
            <a:r>
              <a:rPr lang="en-US" sz="2800" b="1" dirty="0" smtClean="0">
                <a:latin typeface="Agency FB" pitchFamily="34" charset="0"/>
              </a:rPr>
              <a:t>/ 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endParaRPr lang="en-US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0418" name="Picture 2" descr="Diagnosis and treatment of furcation-involved teeth 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714620"/>
            <a:ext cx="2357454" cy="28575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00100" y="785794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 smtClean="0">
                <a:latin typeface="Agency FB" pitchFamily="34" charset="0"/>
              </a:rPr>
              <a:t>Diagnosis and treatment of </a:t>
            </a:r>
            <a:r>
              <a:rPr lang="en-US" sz="2800" b="1" dirty="0" err="1" smtClean="0">
                <a:latin typeface="Agency FB" pitchFamily="34" charset="0"/>
              </a:rPr>
              <a:t>furcation</a:t>
            </a:r>
            <a:r>
              <a:rPr lang="en-US" sz="2800" b="1" dirty="0" smtClean="0">
                <a:latin typeface="Agency FB" pitchFamily="34" charset="0"/>
              </a:rPr>
              <a:t>-involved teeth /</a:t>
            </a:r>
          </a:p>
          <a:p>
            <a:pPr algn="ctr" rtl="0" fontAlgn="base"/>
            <a:r>
              <a:rPr lang="en-US" sz="2800" dirty="0" smtClean="0">
                <a:latin typeface="Agency FB" pitchFamily="34" charset="0"/>
              </a:rPr>
              <a:t>by 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Luigi </a:t>
            </a:r>
            <a:r>
              <a:rPr lang="en-US" sz="2800" b="1" i="1" dirty="0" err="1" smtClean="0">
                <a:solidFill>
                  <a:srgbClr val="0070C0"/>
                </a:solidFill>
                <a:latin typeface="Agency FB" pitchFamily="34" charset="0"/>
              </a:rPr>
              <a:t>Nibali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 / 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2018</a:t>
            </a:r>
            <a:endParaRPr lang="en-US" sz="2800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blind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9394" name="Picture 2" descr="Dental anatomy and morph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571744"/>
            <a:ext cx="2428892" cy="278608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2976" y="857232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latin typeface="Agency FB" pitchFamily="34" charset="0"/>
              </a:rPr>
              <a:t>Dental anatomy and morphology by </a:t>
            </a:r>
            <a:r>
              <a:rPr lang="en-US" sz="2800" b="1" i="1" dirty="0" smtClean="0">
                <a:latin typeface="Agency FB" pitchFamily="34" charset="0"/>
                <a:hlinkClick r:id="rId3" tooltip="Search for more by this author"/>
              </a:rPr>
              <a:t>Hilton </a:t>
            </a:r>
            <a:r>
              <a:rPr lang="en-US" sz="2800" b="1" i="1" dirty="0" err="1" smtClean="0">
                <a:latin typeface="Agency FB" pitchFamily="34" charset="0"/>
                <a:hlinkClick r:id="rId3" tooltip="Search for more by this author"/>
              </a:rPr>
              <a:t>Riquieri</a:t>
            </a:r>
            <a:r>
              <a:rPr lang="en-US" sz="2800" b="1" i="1" dirty="0" smtClean="0">
                <a:latin typeface="Agency FB" pitchFamily="34" charset="0"/>
              </a:rPr>
              <a:t>/ 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2018</a:t>
            </a:r>
            <a:r>
              <a:rPr lang="en-US" sz="2800" dirty="0" smtClean="0">
                <a:latin typeface="Agency FB" pitchFamily="34" charset="0"/>
              </a:rPr>
              <a:t/>
            </a:r>
            <a:br>
              <a:rPr lang="en-US" sz="2800" dirty="0" smtClean="0">
                <a:latin typeface="Agency FB" pitchFamily="34" charset="0"/>
              </a:rPr>
            </a:br>
            <a:endParaRPr lang="fa-IR" sz="2800" dirty="0"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cover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370" name="AutoShape 2" descr="Zero Bone Loss Concepts [1 ed.]&#10; 2018057839, 2018058674, 9780867158342, 9780867157994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58372" name="AutoShape 4" descr="Zero Bone Loss Concepts [1 ed.]&#10; 2018057839, 2018058674, 9780867158342, 9780867157994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8374" name="Picture 6" descr="Implant Dentistry at a Gl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3116"/>
            <a:ext cx="2786082" cy="34861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28662" y="571480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Agency FB" pitchFamily="34" charset="0"/>
              </a:rPr>
              <a:t>Implant Dentistry at a Glance - At a Glance (Dentistry) by </a:t>
            </a:r>
            <a:r>
              <a:rPr lang="en-US" sz="2800" b="1" dirty="0" smtClean="0">
                <a:latin typeface="Agency FB" pitchFamily="34" charset="0"/>
                <a:hlinkClick r:id="rId3"/>
              </a:rPr>
              <a:t> Jacques </a:t>
            </a:r>
            <a:r>
              <a:rPr lang="en-US" sz="2800" b="1" dirty="0" err="1" smtClean="0">
                <a:latin typeface="Agency FB" pitchFamily="34" charset="0"/>
                <a:hlinkClick r:id="rId3"/>
              </a:rPr>
              <a:t>Malet</a:t>
            </a:r>
            <a:r>
              <a:rPr lang="en-US" sz="2800" b="1" dirty="0" smtClean="0">
                <a:latin typeface="Agency FB" pitchFamily="34" charset="0"/>
              </a:rPr>
              <a:t>  /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2018</a:t>
            </a:r>
            <a:endParaRPr lang="en-US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7346" name="AutoShape 2" descr="Zero Bone Loss Concepts eBook by Tomas Linkevičius - 9780867158342 |  Rakuten Kobo United State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57348" name="AutoShape 4" descr="Zero Bone Loss Concepts eBook by Tomas Linkevičius - 9780867158342 |  Rakuten Kobo United State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57350" name="AutoShape 6" descr="Zero Bone Loss Concepts eBook by Tomas Linkevičius - 9780867158342 |  Rakuten Kobo United State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57352" name="AutoShape 8" descr="undefined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7354" name="Picture 10" descr="PDF EBOOK&gt; Zero Bone Loss Concepts in 2020 | Bone loss, Chitosan, L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85992"/>
            <a:ext cx="2576516" cy="321471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643042" y="857232"/>
            <a:ext cx="5879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cap="all" dirty="0" smtClean="0">
                <a:latin typeface="Agency FB" pitchFamily="34" charset="0"/>
              </a:rPr>
              <a:t>ZERO BONE LOSS CONCEPTS  /  </a:t>
            </a:r>
            <a:r>
              <a:rPr lang="en-US" sz="2800" b="1" cap="all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endParaRPr lang="en-US" sz="2800" b="1" cap="all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s://images-na.ssl-images-amazon.com/images/I/41f3ueEjdDL._SX38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214554"/>
            <a:ext cx="2714644" cy="31813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28662" y="428604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Agency FB" pitchFamily="34" charset="0"/>
              </a:rPr>
              <a:t>The Ortho-</a:t>
            </a:r>
            <a:r>
              <a:rPr lang="en-US" sz="2800" b="1" dirty="0" err="1" smtClean="0">
                <a:latin typeface="Agency FB" pitchFamily="34" charset="0"/>
              </a:rPr>
              <a:t>Perio</a:t>
            </a:r>
            <a:r>
              <a:rPr lang="en-US" sz="2800" b="1" dirty="0" smtClean="0">
                <a:latin typeface="Agency FB" pitchFamily="34" charset="0"/>
              </a:rPr>
              <a:t> Patient: Clinical Evidence &amp; Therapeutic Guidelines 1st Edition </a:t>
            </a:r>
            <a:r>
              <a:rPr lang="en-US" sz="2800" dirty="0" smtClean="0">
                <a:latin typeface="Agency FB" pitchFamily="34" charset="0"/>
              </a:rPr>
              <a:t>by </a:t>
            </a:r>
            <a:r>
              <a:rPr lang="en-US" sz="2800" b="1" i="1" u="sng" dirty="0" smtClean="0">
                <a:latin typeface="Agency FB" pitchFamily="34" charset="0"/>
                <a:hlinkClick r:id="rId3"/>
              </a:rPr>
              <a:t>Theodore </a:t>
            </a:r>
            <a:r>
              <a:rPr lang="en-US" sz="2800" b="1" i="1" u="sng" dirty="0" err="1" smtClean="0">
                <a:latin typeface="Agency FB" pitchFamily="34" charset="0"/>
                <a:hlinkClick r:id="rId3"/>
              </a:rPr>
              <a:t>Eliades</a:t>
            </a:r>
            <a:r>
              <a:rPr lang="en-US" sz="2800" b="1" i="1" u="sng" dirty="0" smtClean="0">
                <a:latin typeface="Agency FB" pitchFamily="34" charset="0"/>
              </a:rPr>
              <a:t>  /   </a:t>
            </a:r>
            <a:r>
              <a:rPr lang="en-US" sz="2800" b="1" i="1" u="sng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endParaRPr lang="en-US" sz="2800" b="1" i="1" u="sng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s://images-na.ssl-images-amazon.com/images/I/41wbqEeuyyL._SX38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357430"/>
            <a:ext cx="2928958" cy="339565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28728" y="714356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Agency FB" pitchFamily="34" charset="0"/>
              </a:rPr>
              <a:t>Techniques for Success with Implants in the Esthetic Zone 1st Edition </a:t>
            </a:r>
            <a:r>
              <a:rPr lang="en-US" sz="2800" dirty="0" smtClean="0">
                <a:latin typeface="Agency FB" pitchFamily="34" charset="0"/>
              </a:rPr>
              <a:t>by </a:t>
            </a:r>
            <a:r>
              <a:rPr lang="en-US" sz="2800" b="1" i="1" dirty="0" smtClean="0">
                <a:latin typeface="Agency FB" pitchFamily="34" charset="0"/>
                <a:hlinkClick r:id="rId3"/>
              </a:rPr>
              <a:t>Arndt </a:t>
            </a:r>
            <a:r>
              <a:rPr lang="en-US" sz="2800" b="1" i="1" dirty="0" err="1" smtClean="0">
                <a:latin typeface="Agency FB" pitchFamily="34" charset="0"/>
                <a:hlinkClick r:id="rId3"/>
              </a:rPr>
              <a:t>Happe</a:t>
            </a:r>
            <a:r>
              <a:rPr lang="en-US" sz="2800" b="1" i="1" dirty="0" smtClean="0">
                <a:latin typeface="Agency FB" pitchFamily="34" charset="0"/>
              </a:rPr>
              <a:t> /  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endParaRPr lang="en-US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74" name="AutoShape 2" descr="data:image/jpeg;base64,/9j/4AAQSkZJRgABAQAAAQABAAD/2wCEAAkGBwgHBgkIBwgKCgkLDRYPDQwMDRsUFRAWIB0iIiAdHx8kKDQsJCYxJx8fLT0tMTU3Ojo6Iys/RD84QzQ5OjcBCgoKDQwNGg8PGjclHyU3Nzc3Nzc3Nzc3Nzc3Nzc3Nzc3Nzc3Nzc3Nzc3Nzc3Nzc3Nzc3Nzc3Nzc3Nzc3Nzc3N//AABEIAKAAZAMBIgACEQEDEQH/xAAbAAABBQEBAAAAAAAAAAAAAAAAAQIDBAUGB//EADUQAAIBAwMCBQIEBQQDAAAAAAECAwAEERIhMQVBEyJRYXEUkQYygaEjUmKx8BUk0eFCcsH/xAAbAQADAQEBAQEAAAAAAAAAAAAAAQIDBAUGB//EACQRAAICAQQBBQEBAAAAAAAAAAABAhEDBBIhMVETIkGhsfBx/9oADAMBAAIRAxEAPwDlxwPijFA4HxS15Z+gCYowKWlVirqy8qQR80hjSADg80betaZ61dZz4Vr6bxc/O+9MPVZiwbwbfIz/AOB7j5/zNVx5M1KfgoY2z2oIxztWh/rFzlvJANXICEDt2z7ClXrNyCT4dsdyd4sjf03424opeQufj7M3ajFXbjqU1xA0Tx24VuSseG7d/wBB+9U6TKi2+0JijFLRSKACigUtADRwPilppOEz7Vr9T6WqXejp2uVdSROh3ZJGUMAfYjcH2I7VSVmcskYtJ/JlUVoXVlEwsF6aWuWnjkLOu4dlcqSv9Ox39N6ha0eCG++pjaOa3iR1Vv6pUX9RhjxRtZMc8JK0/wC6KtFWTYXgtfqTbSeDjVr08L6/HvxSRWV1NA08UDtEucvjbbnHr+lKmXvjV2V6KsLZXJtxc+A/05x/ExtgnGfj34pL6HwLu4QKVhS5mijJ7hHxz3IGnPzTp0HqRctqZBRVmPp95K0ix2srGI4cY/KfT59uaYtvLNLFHBbyF3jDKBuX3PmHoNv2NKmG+PkhoqxJY3Uc4ga3kEpUsq4yWAGcjHI27U25tLi1Ki5hePVuuoc0UxqcXwmQilpKKRVDT+THtV7qd0X6lfPaznw5wsbNG2zLoQEfGR+1UhwPil71SdGcsak02aC/STWtjFI0DGG2mPhSyBELGbKqzdhjftnAGRnNOv57c2kipNZOzWMEQit5MrqW5Vio3JxjPfgE8VSEDGNHLxrryUQk6mwSOwI5BG5FL9Jca/D8F9WM4x29apSZzywRcr3ccl/xLSDrcvVnu7eSNpGl0CRfGdSNotHPGE9Mb5qndQxXVvayPcWimGzSFkmmVWVlznSp5yd9s7mmPa3CJ4jxOq4BLEbb0gt38NG1oGkGUj8xZhnG2ARyCNz2pWxxwpNNS64J+opb3N7Jfi4tNLlCkbyqJEAAAQId9vbbvUvUDDfCYpd20Yjvrx9U0oQOkjqQyk8/kPG+4quLC7OdNvIe3HPH/I+9C2VyULGNlATUAQckc7fcfenufgFjiqqXXRenksrvqF2Z5rJ7B7pn1vKFdfKAXj/m2HGDnGNuagEsFxafSiaOIyWEKFpG0qCsjM0bHtkY522APNVxZXJZl8I+XOckbYBb+wNH0N1nAgkO/Ok+uKNz8ErBCq3FqC5gs7dLdbmEvGl1J4kMgZItUJVVDDbUWGcD29aqKYo+jJboUV/rA4Qc6fDYE/fT+1RyRvEQJFKkjIB5xTKTkaQwJPdfj9CiiioOkQcD4paQcD4paYiaK6kjVFAjbQcoXjDFd87Z9/7mrUfUL6eYeHoeXt5Bkgdvf471nZqa2uZbaTVA2lyMflB757/FNMznGNXXJoaupSMVmVMBPN4gGCBk7+p8vHO1Q24kFtC8EiPIGYRqYxlNOGPmOwA1Z+9RG8uVUgyDBJO6KcE5BI22O549arfUPGugNhfNt/7DB+4Ap2Rt80aJj6kzRx+EqBVwigKoUFlz+4X/AA1LJJ1TWWii0ZwD4YUlm0hc7bk7fas8dWusECYeYAE6Fyce+KQdQuRJ4olw2cghQMbY9PQ0WiEm/hF9U6lpWEW8KICWC6UC7qRn0xhj9/gVTkvp5NesrqkKl2CDLFSCuT7Ypn+o3GsP4gyBjZFAxkHjGOwqDVmhs0hFdySJri4kuGVpSCVGkbds5/8AtRUUVLNkkugFLSClpDGjgfFIxxS9h8VE5pmOSe1WIz1Z6dNAkkjXDYwnlz3NZ7moy1WoWjxs+ucWXbq58Rzp4pk2pog6j2NV4h4kip681dijuIElnuAPpSuysPM3xTcNvRlj1k8jMxbjDYOa0YsSRkg7VkX08UMwaNSEfBXUN8H1rViuIUs9eUZSudUfaiUOLNseocm4p8kcg8M81DFc52zvmomullBaNg69mFUhJh89zuRTUHXIoaz3G9G+qpaoWr5FXgcis2j2cM90bFFLSClqTYb2qGSpu1QyCmcude0rtUZrpvw70Jr4GeSJZEGyK3HzV67/AAJfyxmS1ijDfyBxg1rCa6PndThl2c7+GUR+tQK6a86sDGRnG1bPXrGW6/iRbpJ5QpBGk+4NWfwj+Huo2XX0N7aNFhG0sSCC223Nd4/S4bgB5FGoH96jK3utGmkqEPceVTdEt5pFMkioyKAUkOGH6UxOjfTr4hBhTJKqRjI9TXpXUrKHQPFhRsflJG4+K4vq1tFrY4b4LE/3pLI+jd44pOUTh+p2fhTtLbApnnTwf0qgs7HCsuCK6S8xkgDYVgXUeJfKDnO9dMJWuTzWnGVov2L5ArWTisfp6NzjathOKwmfS6N3AdRRRWZ3CdhT7eISygNxTBwKkifw2zQ+jOUbRvp1NrONUt204rR6b+LOo6k/2TPGeG9a5N5NUbE96l/DtjFNP41yf4aHZM/mPv7VMeDg1GJOlR7D027W7gimlgMbchXxke9af8N1JWMF274ri7bqyJp3wOK2IOrJo2cH9a6PUhKNM8fLp5p2iLq+LZWjvZkOTlGAxj2NcL1/CDUpBU7gjuK6TrvS7jrahmvYoYgDlsFj+g+K4i4ubXp8L9MNybnSWKSFdOn1Xk9/71zpcnVF1DazAupPMfms9xqbNWLltUpI4p9nbpPLplbSoGfn2rpukc0cbnOgtQAdIOc9xWiNqj8OJJT4ShVHGKlrJuz6HTQ2xoKKBS1J0jRwKKBwKKZLHKex4qzBKIl0oMKO2aetvayJhJmWQeHkNjG6+bG4zv8AGPenmxtsO63qhEXPAJJ9BuM/90nGzFziO+tcDAarkPVmjQLk781nmzt+BeqSQceUAbZ/q2zj9xTnsoIpEWS6DK0oUuuMBfNk8+w+9L0yG4M1L38QyJZlIThiMDeuNlRnYlq3TZQTMNF1Gp21BmBwPUHbP7U1enWrKv8AvAGYjSWUDbJByM1UY0YyxwZhCH2qVYK2T02BMt9WjgBzhQBwDjk+oAPuf1ot7K3mjQfVIsmPPk7KSQR87ZzvzVchDFjjyZiJipRVi4t4ok8lwJGGMgLjnPfJzx+4qvUnbCq4CiiigsQcCigcCigQUqKWYYXJG/6d6SpLeZ7eUSxEB1BwcZxkYoBrjg0GlsmeZWs5VQSF9Kgg8DY+bbcNsO1Q28ttHIwYeEupSSV1hlxum+4BP/fFOXqsyRrHGiRqpyApbbn39z96fBfSzM8bCEKy/lYHTgHOMZ2zwfars59sknx9kRk6aAoW2kO3mJYgg7ceb0z+tSE2MEn8W3lR+yEZA7fzc7fpg7ekt3JPND4ck1toVSrEMfNvnPuf+arSdQuBNKX0mQlxqBPk1Yzp+w/f1pWCi31+hNJYyqEt7d9ZAVSBjfttqPtzmqNaKdXuQ5ZgjntqycfG/wDmBWfSbNoJrhhj0ooopGgUUCloAaOB8UtIOBS0AFFFFIAqG5eZFTwIw/nGv2XuR6mpqKadETjui1dFJ2uB5YWd3CE+eDClsbDOcjf+9Woi5iQyqFcgZVTkA0+iqlJS+KMcGCWK7m5f6FFFFQdIUUUUAApaQUtAH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3076" name="AutoShape 4" descr="Malocclusion: Causes, Complications and Treatment – Nova Science Publisher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3078" name="Picture 6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928802"/>
            <a:ext cx="2857520" cy="33575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14414" y="571480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Agency FB" pitchFamily="34" charset="0"/>
              </a:rPr>
              <a:t>Malocclusion: Causes, Complications and Treatment by </a:t>
            </a:r>
            <a:r>
              <a:rPr lang="en-US" sz="2800" b="1" dirty="0" err="1" smtClean="0">
                <a:latin typeface="Agency FB" pitchFamily="34" charset="0"/>
              </a:rPr>
              <a:t>Kathiravan</a:t>
            </a:r>
            <a:r>
              <a:rPr lang="en-US" sz="2800" b="1" dirty="0" smtClean="0">
                <a:latin typeface="Agency FB" pitchFamily="34" charset="0"/>
              </a:rPr>
              <a:t> </a:t>
            </a:r>
            <a:r>
              <a:rPr lang="en-US" sz="2800" b="1" dirty="0" err="1" smtClean="0">
                <a:latin typeface="Agency FB" pitchFamily="34" charset="0"/>
              </a:rPr>
              <a:t>Purmal</a:t>
            </a:r>
            <a:r>
              <a:rPr lang="en-US" sz="2800" b="1" dirty="0" smtClean="0">
                <a:latin typeface="Agency FB" pitchFamily="34" charset="0"/>
              </a:rPr>
              <a:t> / 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2018</a:t>
            </a:r>
            <a:endParaRPr lang="fa-IR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https://media.wiley.com/product_data/coverImage300/12/11192899/1119289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857364"/>
            <a:ext cx="2857500" cy="3581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28728" y="500042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Agency FB" pitchFamily="34" charset="0"/>
              </a:rPr>
              <a:t>Evidence-Based Orthodontics, 2nd Edition</a:t>
            </a:r>
          </a:p>
          <a:p>
            <a:pPr algn="ctr" rtl="0"/>
            <a:r>
              <a:rPr lang="en-US" sz="2800" b="1" dirty="0" smtClean="0">
                <a:latin typeface="Agency FB" pitchFamily="34" charset="0"/>
              </a:rPr>
              <a:t> by </a:t>
            </a:r>
            <a:r>
              <a:rPr lang="en-US" sz="2800" b="1" i="1" dirty="0" smtClean="0">
                <a:latin typeface="Agency FB" pitchFamily="34" charset="0"/>
                <a:hlinkClick r:id="rId3"/>
              </a:rPr>
              <a:t>Greg J. Huang</a:t>
            </a:r>
            <a:r>
              <a:rPr lang="en-US" sz="2800" b="1" i="1" dirty="0" smtClean="0">
                <a:latin typeface="Agency FB" pitchFamily="34" charset="0"/>
              </a:rPr>
              <a:t> / 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2018</a:t>
            </a:r>
            <a:endParaRPr lang="en-US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https://images-na.ssl-images-amazon.com/images/I/41lwOcPxDJL._SX321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428868"/>
            <a:ext cx="2790823" cy="332421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85786" y="785794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Agency FB" pitchFamily="34" charset="0"/>
              </a:rPr>
              <a:t>Detection and Assessment of Dental Caries: A Clinical Guide 1st ed. 2019 Edition </a:t>
            </a:r>
            <a:r>
              <a:rPr lang="en-US" sz="2800" dirty="0" smtClean="0">
                <a:latin typeface="Agency FB" pitchFamily="34" charset="0"/>
              </a:rPr>
              <a:t>by </a:t>
            </a:r>
            <a:r>
              <a:rPr lang="en-US" sz="2800" b="1" i="1" dirty="0" smtClean="0">
                <a:latin typeface="Agency FB" pitchFamily="34" charset="0"/>
                <a:hlinkClick r:id="rId3"/>
              </a:rPr>
              <a:t>Andrea Ferreira </a:t>
            </a:r>
            <a:r>
              <a:rPr lang="en-US" sz="2800" b="1" i="1" dirty="0" err="1" smtClean="0">
                <a:latin typeface="Agency FB" pitchFamily="34" charset="0"/>
                <a:hlinkClick r:id="rId3"/>
              </a:rPr>
              <a:t>Zandona</a:t>
            </a:r>
            <a:r>
              <a:rPr lang="en-US" sz="2800" b="1" i="1" dirty="0" smtClean="0">
                <a:latin typeface="Agency FB" pitchFamily="34" charset="0"/>
              </a:rPr>
              <a:t> / 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endParaRPr lang="en-US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https://images-na.ssl-images-amazon.com/images/I/41uksbg5+ML._SY34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3116"/>
            <a:ext cx="2500330" cy="31527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00100" y="214290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a-IR" b="1" dirty="0" smtClean="0"/>
          </a:p>
          <a:p>
            <a:pPr algn="ctr"/>
            <a:endParaRPr lang="fa-IR" b="1" dirty="0" smtClean="0"/>
          </a:p>
          <a:p>
            <a:pPr algn="ctr"/>
            <a:r>
              <a:rPr lang="fa-IR" sz="2800" b="1" dirty="0" smtClean="0">
                <a:latin typeface="Agency FB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2019</a:t>
            </a:r>
            <a:r>
              <a:rPr lang="fa-IR" sz="2800" b="1" dirty="0" smtClean="0">
                <a:latin typeface="Agency FB" pitchFamily="34" charset="0"/>
                <a:cs typeface="Arial" pitchFamily="34" charset="0"/>
              </a:rPr>
              <a:t>    / </a:t>
            </a:r>
            <a:r>
              <a:rPr lang="en-US" sz="2800" b="1" dirty="0" smtClean="0">
                <a:latin typeface="Agency FB" pitchFamily="34" charset="0"/>
                <a:cs typeface="Arial" pitchFamily="34" charset="0"/>
              </a:rPr>
              <a:t>Pocket Atlas of Oral Diseases 3rd Edition</a:t>
            </a:r>
          </a:p>
          <a:p>
            <a:pPr algn="ctr"/>
            <a:endParaRPr lang="en-US" sz="2800" b="1" dirty="0" smtClean="0">
              <a:latin typeface="Agency FB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Agency FB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3730" name="Picture 2" descr="https://images-na.ssl-images-amazon.com/images/I/41vD1ZhoAZL._SX321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357430"/>
            <a:ext cx="2643206" cy="31432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85786" y="714356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Agency FB" pitchFamily="34" charset="0"/>
              </a:rPr>
              <a:t>Bone Management in Dental </a:t>
            </a:r>
            <a:r>
              <a:rPr lang="en-US" sz="2800" b="1" dirty="0" err="1" smtClean="0">
                <a:latin typeface="Agency FB" pitchFamily="34" charset="0"/>
              </a:rPr>
              <a:t>Implantology</a:t>
            </a:r>
            <a:r>
              <a:rPr lang="en-US" sz="2800" b="1" dirty="0" smtClean="0">
                <a:latin typeface="Agency FB" pitchFamily="34" charset="0"/>
              </a:rPr>
              <a:t> 1st ed. 2019 </a:t>
            </a:r>
            <a:r>
              <a:rPr lang="fa-IR" sz="2800" b="1" dirty="0" smtClean="0">
                <a:latin typeface="Agency FB" pitchFamily="34" charset="0"/>
              </a:rPr>
              <a:t> </a:t>
            </a:r>
            <a:r>
              <a:rPr lang="en-US" sz="2800" b="1" dirty="0" smtClean="0">
                <a:latin typeface="Agency FB" pitchFamily="34" charset="0"/>
              </a:rPr>
              <a:t>Edition </a:t>
            </a:r>
            <a:r>
              <a:rPr lang="en-US" sz="2800" dirty="0" smtClean="0">
                <a:latin typeface="Agency FB" pitchFamily="34" charset="0"/>
              </a:rPr>
              <a:t>by </a:t>
            </a:r>
            <a:r>
              <a:rPr lang="en-US" sz="2800" b="1" i="1" dirty="0" err="1" smtClean="0">
                <a:latin typeface="Agency FB" pitchFamily="34" charset="0"/>
                <a:hlinkClick r:id="rId3"/>
              </a:rPr>
              <a:t>Andi</a:t>
            </a:r>
            <a:r>
              <a:rPr lang="en-US" sz="2800" b="1" i="1" dirty="0" smtClean="0">
                <a:latin typeface="Agency FB" pitchFamily="34" charset="0"/>
                <a:hlinkClick r:id="rId3"/>
              </a:rPr>
              <a:t> </a:t>
            </a:r>
            <a:r>
              <a:rPr lang="en-US" sz="2800" b="1" i="1" dirty="0" err="1" smtClean="0">
                <a:latin typeface="Agency FB" pitchFamily="34" charset="0"/>
                <a:hlinkClick r:id="rId3"/>
              </a:rPr>
              <a:t>Setiawan</a:t>
            </a:r>
            <a:r>
              <a:rPr lang="en-US" sz="2800" b="1" i="1" dirty="0" smtClean="0">
                <a:latin typeface="Agency FB" pitchFamily="34" charset="0"/>
                <a:hlinkClick r:id="rId3"/>
              </a:rPr>
              <a:t> </a:t>
            </a:r>
            <a:r>
              <a:rPr lang="en-US" sz="2800" b="1" i="1" dirty="0" err="1" smtClean="0">
                <a:latin typeface="Agency FB" pitchFamily="34" charset="0"/>
                <a:hlinkClick r:id="rId3"/>
              </a:rPr>
              <a:t>Budihardja</a:t>
            </a:r>
            <a:r>
              <a:rPr lang="en-US" sz="2800" b="1" i="1" dirty="0" smtClean="0">
                <a:latin typeface="Agency FB" pitchFamily="34" charset="0"/>
              </a:rPr>
              <a:t> /  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endParaRPr lang="en-US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2706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428868"/>
            <a:ext cx="2714644" cy="31432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85786" y="785794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/>
            <a:r>
              <a:rPr lang="en-US" sz="2800" b="1" dirty="0" smtClean="0">
                <a:latin typeface="Agency FB" pitchFamily="34" charset="0"/>
              </a:rPr>
              <a:t>Dental Implant Failure: </a:t>
            </a:r>
            <a:r>
              <a:rPr lang="en-US" sz="2400" b="1" dirty="0" smtClean="0">
                <a:latin typeface="Agency FB" pitchFamily="34" charset="0"/>
              </a:rPr>
              <a:t>A Clinical Guide to Prevention, Treatment, and Maintenance Therapy </a:t>
            </a:r>
            <a:r>
              <a:rPr lang="en-US" sz="2800" b="1" dirty="0" smtClean="0">
                <a:latin typeface="Agency FB" pitchFamily="34" charset="0"/>
              </a:rPr>
              <a:t>by 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Wilson, Thomas G  </a:t>
            </a:r>
            <a:r>
              <a:rPr lang="en-US" sz="2800" b="1" i="1" dirty="0" smtClean="0">
                <a:latin typeface="Agency FB" pitchFamily="34" charset="0"/>
              </a:rPr>
              <a:t>/ 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endParaRPr lang="en-US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pull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682" name="Picture 2" descr="http://www.quintpub.com/img/book_covers/B7710_s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71744"/>
            <a:ext cx="2714644" cy="307183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28728" y="428604"/>
            <a:ext cx="6643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Agency FB" pitchFamily="34" charset="0"/>
              </a:rPr>
              <a:t>The Single-Tooth Implant: </a:t>
            </a:r>
            <a:r>
              <a:rPr lang="en-US" sz="2400" b="1" dirty="0" smtClean="0">
                <a:latin typeface="Agency FB" pitchFamily="34" charset="0"/>
              </a:rPr>
              <a:t>A Minimally Invasive Approach for Anterior and Posterior Extraction Sockets</a:t>
            </a:r>
            <a:r>
              <a:rPr lang="en-US" sz="2800" dirty="0" smtClean="0">
                <a:latin typeface="Agency FB" pitchFamily="34" charset="0"/>
              </a:rPr>
              <a:t/>
            </a:r>
            <a:br>
              <a:rPr lang="en-US" sz="2800" dirty="0" smtClean="0">
                <a:latin typeface="Agency FB" pitchFamily="34" charset="0"/>
              </a:rPr>
            </a:br>
            <a:r>
              <a:rPr lang="en-US" sz="2800" b="1" dirty="0" smtClean="0">
                <a:latin typeface="Agency FB" pitchFamily="34" charset="0"/>
              </a:rPr>
              <a:t>by 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Tarnow, Dennis P.</a:t>
            </a:r>
            <a:r>
              <a:rPr lang="en-US" sz="2800" b="1" i="1" dirty="0" smtClean="0">
                <a:latin typeface="Agency FB" pitchFamily="34" charset="0"/>
              </a:rPr>
              <a:t>/ 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endParaRPr lang="fa-IR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plus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0658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643182"/>
            <a:ext cx="2500330" cy="278608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28662" y="357166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/>
            <a:r>
              <a:rPr lang="en-US" sz="2800" b="1" dirty="0" smtClean="0">
                <a:latin typeface="Agency FB" pitchFamily="34" charset="0"/>
              </a:rPr>
              <a:t>Advances in Periodontal Surgery: </a:t>
            </a:r>
            <a:r>
              <a:rPr lang="en-US" sz="2400" b="1" dirty="0" smtClean="0">
                <a:latin typeface="Agency FB" pitchFamily="34" charset="0"/>
              </a:rPr>
              <a:t>A Clinical Guide to Techniques and Interdisciplinary Approaches</a:t>
            </a:r>
          </a:p>
          <a:p>
            <a:pPr algn="ctr" rtl="0" fontAlgn="base"/>
            <a:r>
              <a:rPr lang="en-US" sz="2800" b="1" dirty="0" smtClean="0">
                <a:latin typeface="Agency FB" pitchFamily="34" charset="0"/>
              </a:rPr>
              <a:t>By 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 </a:t>
            </a:r>
            <a:r>
              <a:rPr lang="en-US" sz="2800" b="1" i="1" dirty="0" err="1" smtClean="0">
                <a:solidFill>
                  <a:srgbClr val="0070C0"/>
                </a:solidFill>
                <a:latin typeface="Agency FB" pitchFamily="34" charset="0"/>
              </a:rPr>
              <a:t>Nares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, Salvador </a:t>
            </a:r>
            <a:r>
              <a:rPr lang="en-US" sz="2800" b="1" dirty="0" smtClean="0">
                <a:latin typeface="Agency FB" pitchFamily="34" charset="0"/>
              </a:rPr>
              <a:t>/ 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endParaRPr lang="en-US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diamond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9634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428868"/>
            <a:ext cx="2071702" cy="278608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28662" y="785794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/>
            <a:r>
              <a:rPr lang="en-US" sz="2800" b="1" dirty="0" smtClean="0">
                <a:latin typeface="Agency FB" pitchFamily="34" charset="0"/>
              </a:rPr>
              <a:t>Infection Control in Primary Dental Care</a:t>
            </a:r>
          </a:p>
          <a:p>
            <a:pPr algn="ctr" rtl="0" fontAlgn="base"/>
            <a:r>
              <a:rPr lang="en-US" sz="2800" b="1" dirty="0" smtClean="0">
                <a:latin typeface="Agency FB" pitchFamily="34" charset="0"/>
              </a:rPr>
              <a:t>by </a:t>
            </a:r>
            <a:r>
              <a:rPr lang="en-US" sz="2800" b="1" i="1" dirty="0" err="1" smtClean="0">
                <a:solidFill>
                  <a:srgbClr val="0070C0"/>
                </a:solidFill>
                <a:latin typeface="Agency FB" pitchFamily="34" charset="0"/>
              </a:rPr>
              <a:t>Fulford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, Martin Roger</a:t>
            </a:r>
            <a:r>
              <a:rPr lang="en-US" sz="2800" b="1" i="1" dirty="0" smtClean="0">
                <a:latin typeface="Agency FB" pitchFamily="34" charset="0"/>
              </a:rPr>
              <a:t>/ 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 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endParaRPr lang="en-US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4000">
    <p:strips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714356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latin typeface="Agency FB" pitchFamily="34" charset="0"/>
              </a:rPr>
              <a:t>Current Approaches in Orthodontics </a:t>
            </a:r>
            <a:r>
              <a:rPr lang="en-US" sz="2800" b="1" i="1" dirty="0" smtClean="0">
                <a:latin typeface="Agency FB" pitchFamily="34" charset="0"/>
              </a:rPr>
              <a:t>by </a:t>
            </a:r>
            <a:r>
              <a:rPr lang="en-US" sz="2800" b="1" i="1" dirty="0" err="1" smtClean="0">
                <a:solidFill>
                  <a:srgbClr val="0070C0"/>
                </a:solidFill>
                <a:latin typeface="Agency FB" pitchFamily="34" charset="0"/>
              </a:rPr>
              <a:t>Fatma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gency FB" pitchFamily="34" charset="0"/>
              </a:rPr>
              <a:t>Deniz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gency FB" pitchFamily="34" charset="0"/>
              </a:rPr>
              <a:t>Uzuner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  </a:t>
            </a:r>
            <a:r>
              <a:rPr lang="en-US" sz="2800" b="1" i="1" dirty="0" smtClean="0">
                <a:latin typeface="Agency FB" pitchFamily="34" charset="0"/>
              </a:rPr>
              <a:t>/</a:t>
            </a:r>
            <a:r>
              <a:rPr lang="en-US" sz="2800" b="1" i="1" dirty="0" smtClean="0">
                <a:solidFill>
                  <a:srgbClr val="0070C0"/>
                </a:solidFill>
                <a:latin typeface="Agency FB" pitchFamily="34" charset="0"/>
              </a:rPr>
              <a:t>    </a:t>
            </a:r>
            <a:r>
              <a:rPr lang="en-US" sz="2800" b="1" i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endParaRPr lang="en-US" sz="28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68611" name="Picture 3" descr="C:\Users\user\Desktop\202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285992"/>
            <a:ext cx="2357454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https://images-na.ssl-images-amazon.com/images/I/41AEo5LiMEL._SX312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00240"/>
            <a:ext cx="2857520" cy="368140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28662" y="571480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gency FB" pitchFamily="34" charset="0"/>
              </a:rPr>
              <a:t>Fundamentals of </a:t>
            </a:r>
            <a:r>
              <a:rPr lang="en-US" sz="2800" b="1" dirty="0" err="1" smtClean="0">
                <a:latin typeface="Agency FB" pitchFamily="34" charset="0"/>
              </a:rPr>
              <a:t>Orthognathic</a:t>
            </a:r>
            <a:r>
              <a:rPr lang="en-US" sz="2800" b="1" dirty="0" smtClean="0">
                <a:latin typeface="Agency FB" pitchFamily="34" charset="0"/>
              </a:rPr>
              <a:t> Surgery and Non Surgical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2018</a:t>
            </a:r>
            <a:r>
              <a:rPr lang="fa-IR" sz="2800" b="1" dirty="0" smtClean="0">
                <a:latin typeface="Agency FB" pitchFamily="34" charset="0"/>
              </a:rPr>
              <a:t>  /   </a:t>
            </a:r>
            <a:r>
              <a:rPr lang="en-US" sz="2800" b="1" dirty="0" smtClean="0">
                <a:latin typeface="Agency FB" pitchFamily="34" charset="0"/>
              </a:rPr>
              <a:t>Facial Aesthetics</a:t>
            </a:r>
            <a:endParaRPr lang="en-US" sz="2800" b="1" dirty="0"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https://images-na.ssl-images-amazon.com/images/I/51-ZWel2p2L._SX353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71678"/>
            <a:ext cx="3214710" cy="368140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4414" y="571480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gency FB" pitchFamily="34" charset="0"/>
              </a:rPr>
              <a:t>Orofacial</a:t>
            </a:r>
            <a:r>
              <a:rPr lang="en-US" sz="2800" b="1" dirty="0" smtClean="0">
                <a:latin typeface="Agency FB" pitchFamily="34" charset="0"/>
              </a:rPr>
              <a:t> Pain: Guidelines for Assessment, Diagnosis,   </a:t>
            </a:r>
            <a:r>
              <a:rPr lang="fa-IR" sz="2800" b="1" dirty="0" smtClean="0">
                <a:latin typeface="Agency FB" pitchFamily="34" charset="0"/>
              </a:rPr>
              <a:t>      </a:t>
            </a:r>
            <a:r>
              <a:rPr lang="en-US" sz="2800" b="1" dirty="0" smtClean="0">
                <a:latin typeface="Agency FB" pitchFamily="34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2018</a:t>
            </a:r>
            <a:r>
              <a:rPr lang="en-US" sz="2800" b="1" dirty="0" smtClean="0">
                <a:latin typeface="Agency FB" pitchFamily="34" charset="0"/>
              </a:rPr>
              <a:t> </a:t>
            </a:r>
            <a:r>
              <a:rPr lang="fa-IR" sz="2800" b="1" dirty="0" smtClean="0">
                <a:latin typeface="Agency FB" pitchFamily="34" charset="0"/>
              </a:rPr>
              <a:t>/  </a:t>
            </a:r>
            <a:r>
              <a:rPr lang="en-US" sz="2800" b="1" dirty="0" smtClean="0">
                <a:latin typeface="Agency FB" pitchFamily="34" charset="0"/>
              </a:rPr>
              <a:t>and Management</a:t>
            </a:r>
            <a:endParaRPr lang="en-US" sz="2800" b="1" dirty="0"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578" name="Picture 2" descr="https://images-na.ssl-images-amazon.com/images/I/51H671OMz8L._SX366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928802"/>
            <a:ext cx="3000396" cy="37147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357166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gency FB" pitchFamily="34" charset="0"/>
              </a:rPr>
              <a:t>Bone Augmentation in Implant Dentistry: A Step-by-Step Guide to Predictable Alveolar Ridge and Sinus Grafting  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2019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72198" y="5786454"/>
            <a:ext cx="3491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تازه های کتاب </a:t>
            </a:r>
            <a:r>
              <a:rPr lang="fa-IR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99</a:t>
            </a:r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 descr="https://images-na.ssl-images-amazon.com/images/I/41DBAoR4z0L._SX366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3000396" cy="375284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57224" y="71435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latin typeface="Agency FB" pitchFamily="34" charset="0"/>
              </a:rPr>
              <a:t>Treating the Complete Denture Patient 1st Edition  /  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2020</a:t>
            </a:r>
            <a:endParaRPr lang="en-US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advClick="0" advTm="4000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857</TotalTime>
  <Words>738</Words>
  <Application>Microsoft Office PowerPoint</Application>
  <PresentationFormat>On-screen Show (4:3)</PresentationFormat>
  <Paragraphs>128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91</cp:revision>
  <dcterms:created xsi:type="dcterms:W3CDTF">2020-10-26T09:18:24Z</dcterms:created>
  <dcterms:modified xsi:type="dcterms:W3CDTF">2021-01-11T06:15:19Z</dcterms:modified>
</cp:coreProperties>
</file>